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  <p:sldMasterId id="2147483664" r:id="rId4"/>
    <p:sldMasterId id="2147483674" r:id="rId5"/>
    <p:sldMasterId id="2147483679" r:id="rId6"/>
    <p:sldMasterId id="2147483682" r:id="rId7"/>
    <p:sldMasterId id="2147483684" r:id="rId8"/>
  </p:sldMasterIdLst>
  <p:notesMasterIdLst>
    <p:notesMasterId r:id="rId10"/>
  </p:notesMasterIdLst>
  <p:handoutMasterIdLst>
    <p:handoutMasterId r:id="rId31"/>
  </p:handoutMasterIdLst>
  <p:sldIdLst>
    <p:sldId id="603" r:id="rId9"/>
    <p:sldId id="2415" r:id="rId11"/>
    <p:sldId id="739" r:id="rId12"/>
    <p:sldId id="2354" r:id="rId13"/>
    <p:sldId id="2388" r:id="rId14"/>
    <p:sldId id="2418" r:id="rId15"/>
    <p:sldId id="2393" r:id="rId16"/>
    <p:sldId id="2417" r:id="rId17"/>
    <p:sldId id="2419" r:id="rId18"/>
    <p:sldId id="2420" r:id="rId19"/>
    <p:sldId id="2394" r:id="rId20"/>
    <p:sldId id="2416" r:id="rId21"/>
    <p:sldId id="2421" r:id="rId22"/>
    <p:sldId id="2422" r:id="rId23"/>
    <p:sldId id="2396" r:id="rId24"/>
    <p:sldId id="2400" r:id="rId25"/>
    <p:sldId id="2406" r:id="rId26"/>
    <p:sldId id="2408" r:id="rId27"/>
    <p:sldId id="2411" r:id="rId28"/>
    <p:sldId id="2413" r:id="rId29"/>
    <p:sldId id="582" r:id="rId30"/>
  </p:sldIdLst>
  <p:sldSz cx="1219644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2833802-FEF1-4C79-8D5D-14CF1EAF98D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5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2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  <a:endParaRPr lang="en-US" sz="8000" dirty="0">
              <a:solidFill>
                <a:srgbClr val="22181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L 形 17"/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hyperlink" Target="https://chenzomi12.github.io/" TargetMode="Externa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hyperlink" Target="https://github.com/chenzomi12/DeepLearningSystem" TargetMode="External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hyperlink" Target="https://chenzomi12.github.io/" TargetMode="External"/><Relationship Id="rId7" Type="http://schemas.openxmlformats.org/officeDocument/2006/relationships/image" Target="../media/image7.png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3" Type="http://schemas.openxmlformats.org/officeDocument/2006/relationships/theme" Target="../theme/theme3.xml"/><Relationship Id="rId12" Type="http://schemas.openxmlformats.org/officeDocument/2006/relationships/hyperlink" Target="https://chenzomi12.github.io/" TargetMode="External"/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hyperlink" Target="https://chenzomi12.github.io/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hyperlink" Target="https://chenzomi12.github.io/" TargetMode="External"/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hyperlink" Target="https://chenzomi12.github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/>
          <p:cNvSpPr txBox="1"/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0" cstate="print">
            <a:alphaModFix amt="70000"/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/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/>
          <p:cNvSpPr txBox="1"/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1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/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 cstate="print">
            <a:alphaModFix amt="70000"/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/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/>
          <p:cNvSpPr txBox="1"/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ectangle 86"/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schemeClr val="tx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Rectangle 86"/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/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baseline="0" dirty="0">
              <a:solidFill>
                <a:srgbClr val="1D1D1B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</a:t>
            </a:r>
            <a:endParaRPr kumimoji="1" lang="zh-CN" altLang="en-US" sz="13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2" cstate="screen">
              <a:alphaModFix amt="33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/>
          <p:cNvSpPr txBox="1"/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/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1188085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微软雅黑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/>
          <p:cNvSpPr txBox="1"/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r>
              <a:rPr lang="en-US" altLang="zh-CN" sz="9600" kern="0" dirty="0">
                <a:solidFill>
                  <a:schemeClr val="tx2"/>
                </a:solidFill>
                <a:latin typeface="+mj-ea"/>
                <a:ea typeface="+mj-ea"/>
              </a:rPr>
              <a:t>SGLang </a:t>
            </a:r>
            <a:r>
              <a:rPr lang="zh-CN" altLang="en-US" sz="9600" kern="0" dirty="0">
                <a:solidFill>
                  <a:schemeClr val="tx2"/>
                </a:solidFill>
                <a:latin typeface="+mj-ea"/>
                <a:ea typeface="+mj-ea"/>
              </a:rPr>
              <a:t>解析</a:t>
            </a:r>
            <a:endParaRPr lang="zh-CN" altLang="en-US" sz="9600" kern="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推理框架系列</a:t>
            </a:r>
            <a:endParaRPr lang="zh-CN" altLang="en-US" sz="48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sz="half" idx="1"/>
          </p:nvPr>
        </p:nvSpPr>
        <p:spPr>
          <a:xfrm>
            <a:off x="623635" y="1147445"/>
            <a:ext cx="10963473" cy="4994910"/>
          </a:xfrm>
        </p:spPr>
        <p:txBody>
          <a:bodyPr/>
          <a:p>
            <a:pPr marL="0" indent="0">
              <a:buNone/>
            </a:pPr>
            <a:r>
              <a:t>目前需要</a:t>
            </a:r>
            <a:r>
              <a:rPr lang="en-US" altLang="zh-CN"/>
              <a:t> KV Cache </a:t>
            </a:r>
            <a:r>
              <a:t>共享的四种典型情况如下图所示，包括少样本学习、自一致性问题、多轮聊天、思想树搜索。图中蓝色框表示可以共享部分，绿色框表示不可共享的部分，黄色框表示模型的输出。</a:t>
            </a: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t>背景介绍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70" y="2575560"/>
            <a:ext cx="9855200" cy="386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9285" y="1419860"/>
            <a:ext cx="4939665" cy="5003800"/>
          </a:xfrm>
          <a:prstGeom prst="rect">
            <a:avLst/>
          </a:prstGeom>
        </p:spPr>
      </p:pic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在介绍</a:t>
            </a:r>
            <a:r>
              <a:rPr lang="en-US" altLang="zh-CN"/>
              <a:t> RadixAttention </a:t>
            </a:r>
            <a:r>
              <a:t>之前，我们需要先知道什么是</a:t>
            </a:r>
            <a:r>
              <a:rPr lang="en-US" altLang="zh-CN"/>
              <a:t> Radix Tree</a:t>
            </a:r>
            <a:r>
              <a:t>。</a:t>
            </a:r>
          </a:p>
          <a:p>
            <a:pPr marL="0" indent="0">
              <a:buNone/>
            </a:pPr>
            <a:r>
              <a:t>实际上，</a:t>
            </a:r>
            <a:r>
              <a:rPr lang="en-US" altLang="zh-CN"/>
              <a:t>Trie</a:t>
            </a:r>
            <a:r>
              <a:t>（字典树）是一种特殊的</a:t>
            </a:r>
            <a:r>
              <a:rPr lang="en-US" altLang="zh-CN"/>
              <a:t> Radix Tree</a:t>
            </a:r>
            <a:r>
              <a:t>，我们可以</a:t>
            </a:r>
          </a:p>
          <a:p>
            <a:pPr marL="0" indent="0">
              <a:buNone/>
            </a:pPr>
            <a:r>
              <a:t>透过它来理解其压缩的基本思想。</a:t>
            </a:r>
          </a:p>
          <a:p>
            <a:pPr marL="0" indent="0">
              <a:buNone/>
            </a:pPr>
          </a:p>
          <a:p>
            <a:pPr marL="0" indent="0">
              <a:buNone/>
            </a:pPr>
            <a:r>
              <a:t>如右图所示，我们可以看出，在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Trie </a:t>
            </a:r>
            <a:r>
              <a:rPr>
                <a:sym typeface="+mn-ea"/>
              </a:rPr>
              <a:t>中，</a:t>
            </a:r>
            <a:r>
              <a:t>不同的串之</a:t>
            </a:r>
          </a:p>
          <a:p>
            <a:pPr marL="0" indent="0">
              <a:buNone/>
            </a:pPr>
            <a:r>
              <a:t>间的公共前缀越多，我们通过压缩节省的资源也就越多，</a:t>
            </a:r>
          </a:p>
          <a:p>
            <a:pPr marL="0" indent="0">
              <a:buNone/>
            </a:pPr>
            <a:r>
              <a:t>而且在字符串的例子中，实际查询的时候并不会比哈希</a:t>
            </a:r>
          </a:p>
          <a:p>
            <a:pPr marL="0" indent="0">
              <a:buNone/>
            </a:pPr>
            <a:r>
              <a:t>表慢。</a:t>
            </a:r>
          </a:p>
          <a:p>
            <a:pPr marL="0" indent="0">
              <a:buNone/>
            </a:p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RadixTree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raph"/>
          <p:cNvPicPr>
            <a:picLocks noChangeAspect="1"/>
          </p:cNvPicPr>
          <p:nvPr/>
        </p:nvPicPr>
        <p:blipFill>
          <a:blip r:embed="rId1"/>
          <a:srcRect l="30509" t="31537" r="31704" b="34981"/>
          <a:stretch>
            <a:fillRect/>
          </a:stretch>
        </p:blipFill>
        <p:spPr>
          <a:xfrm>
            <a:off x="2214245" y="3964940"/>
            <a:ext cx="2591435" cy="2296160"/>
          </a:xfrm>
          <a:prstGeom prst="rect">
            <a:avLst/>
          </a:prstGeom>
        </p:spPr>
      </p:pic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r>
              <a:t>相较于通常的</a:t>
            </a:r>
            <a:r>
              <a:rPr lang="en-US" altLang="zh-CN"/>
              <a:t> Trie</a:t>
            </a:r>
            <a:r>
              <a:t>，</a:t>
            </a:r>
            <a:r>
              <a:rPr lang="en-US" altLang="zh-CN"/>
              <a:t>Radix Tree </a:t>
            </a:r>
            <a:r>
              <a:t>的最大特点就是，</a:t>
            </a:r>
            <a:r>
              <a:rPr lang="zh-CN" altLang="en-US"/>
              <a:t>它的</a:t>
            </a:r>
            <a:r>
              <a:rPr lang="en-US" altLang="zh-CN"/>
              <a:t>node</a:t>
            </a:r>
            <a:r>
              <a:rPr lang="zh-CN" altLang="en-US"/>
              <a:t>，不仅可以是一个单独的元素，也可以是一个变长的序列。具体体现在，在必要的时候，一个已经在</a:t>
            </a:r>
            <a:r>
              <a:rPr lang="en-US" altLang="zh-CN"/>
              <a:t>Tree</a:t>
            </a:r>
            <a:r>
              <a:rPr lang="zh-CN" altLang="en-US"/>
              <a:t>中的大</a:t>
            </a:r>
            <a:r>
              <a:rPr lang="en-US" altLang="zh-CN"/>
              <a:t>node</a:t>
            </a:r>
            <a:r>
              <a:rPr lang="zh-CN" altLang="en-US"/>
              <a:t>可以动态地分裂成小</a:t>
            </a:r>
            <a:r>
              <a:rPr lang="en-US" altLang="zh-CN"/>
              <a:t>node</a:t>
            </a:r>
            <a:r>
              <a:rPr lang="zh-CN" altLang="en-US"/>
              <a:t>，以满足动态</a:t>
            </a:r>
            <a:r>
              <a:rPr lang="en-US" altLang="zh-CN"/>
              <a:t>shared prefix</a:t>
            </a:r>
            <a:r>
              <a:rPr lang="zh-CN" altLang="en-US"/>
              <a:t>的需求。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假如我们现在有</a:t>
            </a:r>
            <a:r>
              <a:rPr lang="en-US" altLang="zh-CN"/>
              <a:t> abcde </a:t>
            </a:r>
            <a:r>
              <a:t>和</a:t>
            </a:r>
            <a:r>
              <a:rPr lang="en-US" altLang="zh-CN"/>
              <a:t> abcba </a:t>
            </a:r>
            <a:r>
              <a:t>两个串，当我们往其中假如一个串</a:t>
            </a:r>
            <a:r>
              <a:rPr lang="en-US" altLang="zh-CN"/>
              <a:t> abxyz </a:t>
            </a:r>
            <a:r>
              <a:t>的时候，</a:t>
            </a:r>
            <a:r>
              <a:rPr lang="en-US" altLang="zh-CN"/>
              <a:t>Raid Tree </a:t>
            </a:r>
            <a:r>
              <a:t>的变化如下图所示：</a:t>
            </a:r>
            <a:endParaRPr lang="zh-CN" altLang="en-US"/>
          </a:p>
          <a:p>
            <a:pPr marL="0" indent="0">
              <a:buNone/>
            </a:p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RadixTree</a:t>
            </a:r>
            <a:endParaRPr lang="en-US" altLang="zh-CN"/>
          </a:p>
        </p:txBody>
      </p:sp>
      <p:pic>
        <p:nvPicPr>
          <p:cNvPr id="8" name="图片 7" descr="graph (1)"/>
          <p:cNvPicPr>
            <a:picLocks noChangeAspect="1"/>
          </p:cNvPicPr>
          <p:nvPr/>
        </p:nvPicPr>
        <p:blipFill>
          <a:blip r:embed="rId2"/>
          <a:srcRect l="30731" t="27880" r="32352" b="31870"/>
          <a:stretch>
            <a:fillRect/>
          </a:stretch>
        </p:blipFill>
        <p:spPr>
          <a:xfrm>
            <a:off x="6594475" y="3733165"/>
            <a:ext cx="2531745" cy="2760345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6" idx="3"/>
            <a:endCxn id="8" idx="1"/>
          </p:cNvCxnSpPr>
          <p:nvPr/>
        </p:nvCxnSpPr>
        <p:spPr>
          <a:xfrm>
            <a:off x="4805680" y="5113020"/>
            <a:ext cx="1788795" cy="635"/>
          </a:xfrm>
          <a:prstGeom prst="straightConnector1">
            <a:avLst/>
          </a:prstGeom>
          <a:ln>
            <a:solidFill>
              <a:srgbClr val="1D1D1A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RadixAttention</a:t>
            </a:r>
            <a:endParaRPr lang="en-US" altLang="zh-CN"/>
          </a:p>
        </p:txBody>
      </p:sp>
      <p:sp>
        <p:nvSpPr>
          <p:cNvPr id="4" name="内容占位符 1"/>
          <p:cNvSpPr/>
          <p:nvPr/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 RaidxAttention </a:t>
            </a:r>
            <a:r>
              <a:t>正是</a:t>
            </a:r>
            <a:r>
              <a:rPr lang="zh-CN" altLang="en-US"/>
              <a:t>利用</a:t>
            </a:r>
            <a:r>
              <a:rPr lang="en-US" altLang="zh-CN"/>
              <a:t> Radix </a:t>
            </a:r>
            <a:r>
              <a:rPr lang="zh-CN" altLang="en-US"/>
              <a:t>树来管理</a:t>
            </a:r>
            <a:r>
              <a:rPr lang="en-US" altLang="zh-CN"/>
              <a:t> token </a:t>
            </a:r>
            <a:r>
              <a:rPr lang="zh-CN" altLang="en-US"/>
              <a:t>序列和它们相应的</a:t>
            </a:r>
            <a:r>
              <a:rPr lang="en-US" altLang="zh-CN"/>
              <a:t> KV Cache </a:t>
            </a:r>
            <a:r>
              <a:rPr lang="zh-CN" altLang="en-US"/>
              <a:t>之间的映射，从而实现高效的前缀搜索、重用、插入和删除操作。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此外，由于</a:t>
            </a:r>
            <a:r>
              <a:rPr lang="en-US" altLang="zh-CN"/>
              <a:t> GPU</a:t>
            </a:r>
            <a:r>
              <a:rPr lang="zh-CN" altLang="en-US"/>
              <a:t>内存会很快被</a:t>
            </a:r>
            <a:r>
              <a:rPr lang="en-US" altLang="zh-CN"/>
              <a:t> KV Cache </a:t>
            </a:r>
            <a:r>
              <a:t>占满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RaidxAttention </a:t>
            </a:r>
            <a:r>
              <a:rPr lang="en-US" altLang="zh-CN"/>
              <a:t> </a:t>
            </a:r>
            <a:r>
              <a:t>引入了经典的</a:t>
            </a:r>
            <a:r>
              <a:rPr lang="en-US" altLang="zh-CN"/>
              <a:t> LRU </a:t>
            </a:r>
            <a:r>
              <a:rPr lang="zh-CN" altLang="en-US"/>
              <a:t>策略，该策略首先驱逐最近最少使用的叶子结点，从而更多利用它们的公共祖先，直到这些祖先成为叶子结点并也被驱逐。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t>核心代码解析</a:t>
            </a:r>
          </a:p>
        </p:txBody>
      </p:sp>
      <p:sp>
        <p:nvSpPr>
          <p:cNvPr id="4" name="内容占位符 1"/>
          <p:cNvSpPr/>
          <p:nvPr/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/>
              <a:t> 1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/>
              <a:t>3.</a:t>
            </a:r>
            <a:r>
              <a:rPr lang="zh-CN" altLang="en-US" sz="8800" dirty="0"/>
              <a:t> 压缩有限状态机</a:t>
            </a:r>
            <a:endParaRPr lang="en-US" altLang="zh-CN" sz="8800" dirty="0"/>
          </a:p>
          <a:p>
            <a:r>
              <a:rPr sz="5400" dirty="0">
                <a:latin typeface="微软雅黑" panose="020B0503020204020204" pitchFamily="34" charset="-122"/>
              </a:rPr>
              <a:t>加速约束解码</a:t>
            </a:r>
            <a:endParaRPr altLang="en-GB" sz="54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/>
              <a:t>4.API </a:t>
            </a:r>
            <a:r>
              <a:rPr sz="8800" dirty="0"/>
              <a:t>预测执行</a:t>
            </a:r>
            <a:endParaRPr lang="zh-CN" altLang="en-US" sz="8800" dirty="0"/>
          </a:p>
          <a:p>
            <a:r>
              <a:rPr lang="zh-CN" altLang="en-US" sz="5400" dirty="0"/>
              <a:t>减少</a:t>
            </a:r>
            <a:r>
              <a:rPr lang="en-US" altLang="zh-CN" sz="5400" dirty="0"/>
              <a:t> API </a:t>
            </a:r>
            <a:r>
              <a:rPr lang="zh-CN" altLang="en-US" sz="5400" dirty="0"/>
              <a:t>调用的成本</a:t>
            </a: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小结与思考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SGLang </a:t>
            </a:r>
            <a:r>
              <a:rPr dirty="0"/>
              <a:t>？</a:t>
            </a:r>
            <a:endParaRPr dirty="0"/>
          </a:p>
          <a:p>
            <a:pPr marL="0" indent="457200">
              <a:buNone/>
            </a:pPr>
            <a:r>
              <a:rPr lang="en-US" altLang="zh-CN" dirty="0">
                <a:solidFill>
                  <a:srgbClr val="FF0000"/>
                </a:solidFill>
              </a:rPr>
              <a:t>SGLang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tructured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eneration </a:t>
            </a:r>
            <a:r>
              <a:rPr lang="en-US" altLang="zh-CN" dirty="0">
                <a:solidFill>
                  <a:srgbClr val="FF0000"/>
                </a:solidFill>
              </a:rPr>
              <a:t>Lang</a:t>
            </a:r>
            <a:r>
              <a:rPr lang="en-US" altLang="zh-CN" dirty="0"/>
              <a:t>uage for LLMs</a:t>
            </a:r>
            <a:r>
              <a:rPr dirty="0"/>
              <a:t>），是</a:t>
            </a:r>
            <a:r>
              <a:rPr lang="zh-CN" altLang="en-US" dirty="0"/>
              <a:t>一个用于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tx1"/>
                </a:solidFill>
              </a:rPr>
              <a:t>LLM</a:t>
            </a:r>
            <a:r>
              <a:rPr lang="en-US" altLang="zh-CN" dirty="0"/>
              <a:t> </a:t>
            </a:r>
            <a:r>
              <a:rPr dirty="0"/>
              <a:t>和</a:t>
            </a:r>
            <a:r>
              <a:rPr lang="en-US" altLang="zh-CN" dirty="0"/>
              <a:t> VLM </a:t>
            </a:r>
            <a:r>
              <a:rPr dirty="0"/>
              <a:t>的快速服务框架，</a:t>
            </a:r>
            <a:r>
              <a:rPr lang="zh-CN" altLang="en-US" dirty="0"/>
              <a:t>它通过共同设计</a:t>
            </a:r>
            <a:r>
              <a:rPr lang="zh-CN" altLang="en-US" b="1" dirty="0">
                <a:solidFill>
                  <a:schemeClr val="accent1"/>
                </a:solidFill>
              </a:rPr>
              <a:t>后端运行时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chemeClr val="accent1"/>
                </a:solidFill>
              </a:rPr>
              <a:t>前端语言</a:t>
            </a:r>
            <a:r>
              <a:rPr lang="zh-CN" altLang="en-US" dirty="0"/>
              <a:t>，使得与模型的交互更快、更可控。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0487" y="690153"/>
            <a:ext cx="11161240" cy="5007429"/>
          </a:xfrm>
        </p:spPr>
        <p:txBody>
          <a:bodyPr anchor="ctr"/>
          <a:lstStyle/>
          <a:p>
            <a:pPr mar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SGLang </a:t>
            </a:r>
            <a:r>
              <a:rPr sz="2800" dirty="0">
                <a:latin typeface="Gill Sans MT" panose="020B0502020104020203" pitchFamily="34" charset="0"/>
              </a:rPr>
              <a:t>整体框架介绍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sz="2800" dirty="0">
                <a:latin typeface="Gill Sans MT" panose="020B0502020104020203" pitchFamily="34" charset="0"/>
              </a:rPr>
              <a:t>基于</a:t>
            </a:r>
            <a:r>
              <a:rPr lang="en-US" altLang="zh-CN" sz="2800" dirty="0">
                <a:latin typeface="Gill Sans MT" panose="020B0502020104020203" pitchFamily="34" charset="0"/>
              </a:rPr>
              <a:t> RadixAttention </a:t>
            </a:r>
            <a:r>
              <a:rPr sz="2800" dirty="0">
                <a:latin typeface="Gill Sans MT" panose="020B0502020104020203" pitchFamily="34" charset="0"/>
              </a:rPr>
              <a:t>的</a:t>
            </a:r>
            <a:r>
              <a:rPr lang="en-US" altLang="zh-CN" sz="2800" dirty="0">
                <a:latin typeface="Gill Sans MT" panose="020B0502020104020203" pitchFamily="34" charset="0"/>
              </a:rPr>
              <a:t> KV Cache </a:t>
            </a:r>
            <a:r>
              <a:rPr sz="2800" dirty="0">
                <a:latin typeface="Gill Sans MT" panose="020B0502020104020203" pitchFamily="34" charset="0"/>
              </a:rPr>
              <a:t>复用模块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sz="2800" dirty="0">
                <a:latin typeface="Gill Sans MT" panose="020B0502020104020203" pitchFamily="34" charset="0"/>
              </a:rPr>
              <a:t>基于压缩有限状态机的加速约束解码模块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sz="2800" dirty="0">
                <a:latin typeface="Gill Sans MT" panose="020B0502020104020203" pitchFamily="34" charset="0"/>
              </a:rPr>
              <a:t>基于</a:t>
            </a:r>
            <a:r>
              <a:rPr lang="en-US" altLang="zh-CN" sz="2800" dirty="0">
                <a:latin typeface="Gill Sans MT" panose="020B0502020104020203" pitchFamily="34" charset="0"/>
              </a:rPr>
              <a:t> API </a:t>
            </a:r>
            <a:r>
              <a:rPr sz="2800" dirty="0">
                <a:latin typeface="Gill Sans MT" panose="020B0502020104020203" pitchFamily="34" charset="0"/>
              </a:rPr>
              <a:t>预测执行的</a:t>
            </a:r>
            <a:r>
              <a:rPr lang="en-US" altLang="zh-CN" sz="2800" dirty="0">
                <a:latin typeface="Gill Sans MT" panose="020B0502020104020203" pitchFamily="34" charset="0"/>
              </a:rPr>
              <a:t> API </a:t>
            </a:r>
            <a:r>
              <a:rPr sz="2800" dirty="0">
                <a:latin typeface="Gill Sans MT" panose="020B0502020104020203" pitchFamily="34" charset="0"/>
              </a:rPr>
              <a:t>调用成本减少模块</a:t>
            </a:r>
            <a:endParaRPr sz="280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/>
              <a:t>1.</a:t>
            </a:r>
            <a:r>
              <a:rPr lang="zh-CN" altLang="en-US" sz="8800" dirty="0"/>
              <a:t> </a:t>
            </a:r>
            <a:r>
              <a:rPr lang="en-US" altLang="zh-CN" sz="8800" dirty="0"/>
              <a:t>SGlang </a:t>
            </a:r>
            <a:r>
              <a:rPr sz="8800" dirty="0"/>
              <a:t>整体架构</a:t>
            </a:r>
            <a:endParaRPr sz="8800" dirty="0"/>
          </a:p>
          <a:p>
            <a:r>
              <a:rPr sz="5400" dirty="0"/>
              <a:t>前端</a:t>
            </a:r>
            <a:r>
              <a:rPr lang="en-US" altLang="zh-CN" sz="5400" dirty="0"/>
              <a:t>+</a:t>
            </a:r>
            <a:r>
              <a:rPr sz="5400" dirty="0"/>
              <a:t>后端</a:t>
            </a: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13080" y="1338580"/>
            <a:ext cx="10963275" cy="1678305"/>
          </a:xfrm>
          <a:prstGeom prst="rect">
            <a:avLst/>
          </a:prstGeom>
        </p:spPr>
      </p:pic>
      <p:sp>
        <p:nvSpPr>
          <p:cNvPr id="5" name="标题 4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SGLang </a:t>
            </a:r>
            <a:r>
              <a:t>整体架构</a:t>
            </a:r>
          </a:p>
        </p:txBody>
      </p:sp>
      <p:sp>
        <p:nvSpPr>
          <p:cNvPr id="4" name="内容占位符 1"/>
          <p:cNvSpPr/>
          <p:nvPr/>
        </p:nvSpPr>
        <p:spPr>
          <a:xfrm>
            <a:off x="461645" y="3090545"/>
            <a:ext cx="10963275" cy="3140710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t>如上图所示为</a:t>
            </a:r>
            <a:r>
              <a:rPr lang="en-US" altLang="zh-CN"/>
              <a:t> SGLang </a:t>
            </a:r>
            <a:r>
              <a:t>的整体架构，模块上分为前端和后端，其中：</a:t>
            </a:r>
          </a:p>
          <a:p>
            <a:r>
              <a:t>前端可以视</a:t>
            </a:r>
            <a:r>
              <a:rPr lang="zh-CN" altLang="en-US"/>
              <a:t>为一种专为</a:t>
            </a:r>
            <a:r>
              <a:rPr lang="en-US" altLang="zh-CN"/>
              <a:t> LLM </a:t>
            </a:r>
            <a:r>
              <a:rPr lang="zh-CN" altLang="en-US"/>
              <a:t>应用程序设计的领域特定语言（</a:t>
            </a:r>
            <a:r>
              <a:rPr lang="en-US" altLang="zh-CN"/>
              <a:t>DSL</a:t>
            </a:r>
            <a:r>
              <a:rPr lang="zh-CN" altLang="en-US"/>
              <a:t>），简化了</a:t>
            </a:r>
            <a:r>
              <a:rPr lang="en-US" altLang="zh-CN"/>
              <a:t> LLM </a:t>
            </a:r>
            <a:r>
              <a:rPr lang="zh-CN" altLang="en-US"/>
              <a:t>应用程序的编程，类似于</a:t>
            </a:r>
            <a:r>
              <a:rPr lang="en-US" altLang="zh-CN"/>
              <a:t> LangChain</a:t>
            </a:r>
            <a:r>
              <a:t>。</a:t>
            </a:r>
          </a:p>
          <a:p>
            <a:r>
              <a:t>后端</a:t>
            </a:r>
            <a:r>
              <a:rPr lang="zh-CN" altLang="en-US"/>
              <a:t>使用上和</a:t>
            </a:r>
            <a:r>
              <a:rPr lang="en-US" altLang="zh-CN"/>
              <a:t> vLLM </a:t>
            </a:r>
            <a:r>
              <a:rPr lang="zh-CN" altLang="en-US"/>
              <a:t>等推理引擎类似，通过启动服务端来处理客户端发送的请求，应用</a:t>
            </a:r>
            <a:r>
              <a:rPr lang="en-US" altLang="zh-CN"/>
              <a:t> RadixAttention</a:t>
            </a:r>
            <a:r>
              <a:t>，</a:t>
            </a:r>
            <a:r>
              <a:rPr lang="en-US" altLang="zh-CN"/>
              <a:t>Fast Constrained Decoding</a:t>
            </a:r>
            <a:r>
              <a:rPr lang="en-US" altLang="zh-CN"/>
              <a:t> </a:t>
            </a:r>
            <a:r>
              <a:t>以及</a:t>
            </a:r>
            <a:r>
              <a:rPr lang="en-US" altLang="zh-CN"/>
              <a:t> API Speculative Execution </a:t>
            </a:r>
            <a:r>
              <a:t>等技术来快速完成服务端的推理。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SGLang </a:t>
            </a:r>
            <a:r>
              <a:t>前端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465070" y="1221105"/>
            <a:ext cx="7265670" cy="4994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8800" dirty="0"/>
              <a:t>2.</a:t>
            </a:r>
            <a:r>
              <a:rPr lang="zh-CN" altLang="en-US" sz="8800" dirty="0"/>
              <a:t> </a:t>
            </a:r>
            <a:r>
              <a:rPr lang="en-US" altLang="zh-CN" sz="8800" dirty="0"/>
              <a:t>RadixAttention</a:t>
            </a:r>
            <a:endParaRPr lang="en-US" altLang="zh-CN" sz="8000" dirty="0"/>
          </a:p>
          <a:p>
            <a:r>
              <a:rPr lang="zh-CN" altLang="en-US" sz="5400" dirty="0"/>
              <a:t>复用</a:t>
            </a:r>
            <a:r>
              <a:rPr lang="en-US" altLang="zh-CN" sz="5400" dirty="0"/>
              <a:t>KV Cache</a:t>
            </a:r>
            <a:endParaRPr lang="en-US" altLang="zh-CN"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sz="half" idx="1"/>
          </p:nvPr>
        </p:nvSpPr>
        <p:spPr>
          <a:xfrm>
            <a:off x="623635" y="1324610"/>
            <a:ext cx="10963473" cy="4994910"/>
          </a:xfrm>
        </p:spPr>
        <p:txBody>
          <a:bodyPr/>
          <a:p>
            <a:pPr marL="0" indent="0">
              <a:buNone/>
            </a:pPr>
            <a:r>
              <a:t>当今大多数的</a:t>
            </a:r>
            <a:r>
              <a:rPr lang="en-US" altLang="zh-CN"/>
              <a:t> LLM </a:t>
            </a:r>
            <a:r>
              <a:t>都基于自回归</a:t>
            </a:r>
            <a:r>
              <a:rPr lang="en-US" altLang="zh-CN"/>
              <a:t> Transformer </a:t>
            </a:r>
            <a:r>
              <a:t>结构，即根据前面的</a:t>
            </a:r>
            <a:r>
              <a:rPr lang="en-US" altLang="zh-CN"/>
              <a:t> token </a:t>
            </a:r>
            <a:r>
              <a:t>预测序列中下一个</a:t>
            </a:r>
            <a:r>
              <a:rPr lang="en-US" altLang="zh-CN"/>
              <a:t> token </a:t>
            </a:r>
            <a:r>
              <a:t>出现的概率。</a:t>
            </a:r>
          </a:p>
          <a:p>
            <a:pPr marL="0" indent="0">
              <a:buNone/>
            </a:pPr>
            <a:r>
              <a:t>具体来说，在推理期间，模型首先根据输入的</a:t>
            </a:r>
            <a:r>
              <a:rPr lang="en-US" altLang="zh-CN"/>
              <a:t> Prompt</a:t>
            </a:r>
            <a:r>
              <a:t>，</a:t>
            </a:r>
            <a:r>
              <a:rPr lang="zh-CN" altLang="en-US"/>
              <a:t>计算出所有输入</a:t>
            </a:r>
            <a:r>
              <a:rPr lang="en-US" altLang="zh-CN"/>
              <a:t> token </a:t>
            </a:r>
            <a:r>
              <a:rPr lang="zh-CN" altLang="en-US"/>
              <a:t>的上下文表示，</a:t>
            </a:r>
            <a:r>
              <a:t>这个过程被称为</a:t>
            </a:r>
            <a:r>
              <a:rPr lang="en-US" altLang="zh-CN"/>
              <a:t>“</a:t>
            </a:r>
            <a:r>
              <a:t>预填充（</a:t>
            </a:r>
            <a:r>
              <a:rPr lang="en-US" altLang="zh-CN"/>
              <a:t>Prefill</a:t>
            </a:r>
            <a:r>
              <a:t>）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然后，基于预填充的</a:t>
            </a:r>
            <a:r>
              <a:rPr lang="en-US" altLang="zh-CN"/>
              <a:t> token </a:t>
            </a:r>
            <a:r>
              <a:t>序列</a:t>
            </a:r>
            <a:r>
              <a:rPr lang="zh-CN" altLang="en-US"/>
              <a:t>依次预测每一个输出的</a:t>
            </a:r>
            <a:r>
              <a:rPr lang="en-US" altLang="zh-CN"/>
              <a:t> token</a:t>
            </a:r>
            <a:r>
              <a:t>，直到出现终结符，这个过程被称为</a:t>
            </a:r>
            <a:r>
              <a:rPr lang="en-US" altLang="zh-CN"/>
              <a:t>“</a:t>
            </a:r>
            <a:r>
              <a:t>解码（</a:t>
            </a:r>
            <a:r>
              <a:rPr lang="en-US" altLang="zh-CN"/>
              <a:t>Decoding</a:t>
            </a:r>
            <a:r>
              <a:t>）</a:t>
            </a:r>
            <a:r>
              <a:rPr lang="en-US" altLang="zh-CN"/>
              <a:t>”</a:t>
            </a:r>
            <a:r>
              <a:t>。</a:t>
            </a:r>
          </a:p>
          <a:p>
            <a:pPr marL="0" indent="0">
              <a:buNone/>
            </a:pPr>
            <a:r>
              <a:t>在预填充和解码的过程中，每个</a:t>
            </a:r>
            <a:r>
              <a:rPr lang="en-US" altLang="zh-CN"/>
              <a:t> token </a:t>
            </a:r>
            <a:r>
              <a:t>会生成中间张量，用于解码后续的</a:t>
            </a:r>
            <a:r>
              <a:rPr lang="en-US" altLang="zh-CN"/>
              <a:t> token</a:t>
            </a:r>
            <a:r>
              <a:t>，而这些中间张量的计算仅取决于其先前的所有</a:t>
            </a:r>
            <a:r>
              <a:rPr lang="en-US" altLang="zh-CN"/>
              <a:t> token</a:t>
            </a:r>
            <a:r>
              <a:t>，所以我们可以将这些中间张量保存下来，避免重复计算，这就是我们说的</a:t>
            </a:r>
            <a:r>
              <a:rPr lang="en-US" altLang="zh-CN"/>
              <a:t> KV Cache</a:t>
            </a:r>
            <a:r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t>背景介绍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/>
          <p:nvPr>
            <p:ph sz="half" idx="1"/>
          </p:nvPr>
        </p:nvSpPr>
        <p:spPr>
          <a:xfrm>
            <a:off x="623635" y="1324610"/>
            <a:ext cx="10963473" cy="4994910"/>
          </a:xfrm>
        </p:spPr>
        <p:txBody>
          <a:bodyPr/>
          <a:p>
            <a:pPr marL="0" indent="0">
              <a:buNone/>
            </a:pPr>
            <a:r>
              <a:rPr lang="zh-CN" altLang="en-US"/>
              <a:t>而在</a:t>
            </a:r>
            <a:r>
              <a:rPr lang="en-US" altLang="zh-CN"/>
              <a:t> LLM </a:t>
            </a:r>
            <a:r>
              <a:t>应用中，通常会将多个文本段和生成序列的结果追加到单个</a:t>
            </a:r>
            <a:r>
              <a:rPr lang="en-US" altLang="zh-CN"/>
              <a:t> token </a:t>
            </a:r>
            <a:r>
              <a:t>的生成中，这个时候通过缓存追加信息的</a:t>
            </a:r>
            <a:r>
              <a:rPr lang="en-US" altLang="zh-CN"/>
              <a:t> KV Cache </a:t>
            </a:r>
            <a:r>
              <a:t>可以有效减少冗余计算。</a:t>
            </a:r>
          </a:p>
          <a:p>
            <a:pPr marL="0" indent="0">
              <a:buNone/>
            </a:pPr>
            <a:r>
              <a:t>然而，如何高效实现并利用这个</a:t>
            </a:r>
            <a:r>
              <a:rPr lang="en-US" altLang="zh-CN"/>
              <a:t> Cache </a:t>
            </a:r>
            <a:r>
              <a:t>是一个很有挑战的问题，</a:t>
            </a:r>
            <a:r>
              <a:rPr>
                <a:sym typeface="+mn-ea"/>
              </a:rPr>
              <a:t>因为它需要额外的存储和复杂的内存管理。</a:t>
            </a:r>
          </a:p>
          <a:p>
            <a:pPr marL="0" indent="0">
              <a:buNone/>
            </a:pPr>
            <a:r>
              <a:t>此外，在</a:t>
            </a:r>
            <a:r>
              <a:rPr lang="en-US" altLang="zh-CN"/>
              <a:t> LLM </a:t>
            </a:r>
            <a:r>
              <a:t>中，从单个</a:t>
            </a:r>
            <a:r>
              <a:rPr lang="en-US" altLang="zh-CN"/>
              <a:t> prompt </a:t>
            </a:r>
            <a:r>
              <a:t>生成多个输出、或者从当前状态派生出新的</a:t>
            </a:r>
            <a:r>
              <a:rPr lang="en-US" altLang="zh-CN"/>
              <a:t> prompt </a:t>
            </a:r>
            <a:r>
              <a:t>都是很常见的情况。</a:t>
            </a:r>
          </a:p>
          <a:p>
            <a:pPr marL="0" indent="0">
              <a:buNone/>
            </a:pPr>
            <a:r>
              <a:rPr lang="zh-CN" altLang="en-US"/>
              <a:t>前缀</a:t>
            </a:r>
            <a:r>
              <a:rPr lang="en-US" altLang="zh-CN"/>
              <a:t> KV Cache </a:t>
            </a:r>
            <a:r>
              <a:t>共享在</a:t>
            </a:r>
            <a:r>
              <a:rPr lang="en-US" altLang="zh-CN"/>
              <a:t> vLLM </a:t>
            </a:r>
            <a:r>
              <a:t>中已经得到了广泛的研究，但目前没有一种通用的方法能有效满足当前几个经典情况的需求。</a:t>
            </a: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t>背景介绍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1854</Words>
  <Application>WPS 演示</Application>
  <PresentationFormat>自定义</PresentationFormat>
  <Paragraphs>90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Futura Medium</vt:lpstr>
      <vt:lpstr>Segoe Print</vt:lpstr>
      <vt:lpstr>华文细黑</vt:lpstr>
      <vt:lpstr>FrutigerNext LT Medium</vt:lpstr>
      <vt:lpstr>Gill Sans MT</vt:lpstr>
      <vt:lpstr>ACGN-MiaoGB-Flash</vt:lpstr>
      <vt:lpstr>MS PGothic</vt:lpstr>
      <vt:lpstr>Calibri</vt:lpstr>
      <vt:lpstr>黑体</vt:lpstr>
      <vt:lpstr>Huawei Sans</vt:lpstr>
      <vt:lpstr>DejaVu Math TeX Gyre</vt:lpstr>
      <vt:lpstr>Arial Unicode MS</vt:lpstr>
      <vt:lpstr>等线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Question</vt:lpstr>
      <vt:lpstr>本节内容</vt:lpstr>
      <vt:lpstr>PowerPoint 演示文稿</vt:lpstr>
      <vt:lpstr>SGLang 前端</vt:lpstr>
      <vt:lpstr>PowerPoint 演示文稿</vt:lpstr>
      <vt:lpstr>PowerPoint 演示文稿</vt:lpstr>
      <vt:lpstr>RadixTree</vt:lpstr>
      <vt:lpstr>背景介绍</vt:lpstr>
      <vt:lpstr>背景介绍</vt:lpstr>
      <vt:lpstr>RadixTree</vt:lpstr>
      <vt:lpstr>RadixTree</vt:lpstr>
      <vt:lpstr>RadixTree</vt:lpstr>
      <vt:lpstr>RadixAttention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算吧啦</cp:lastModifiedBy>
  <cp:revision>9733</cp:revision>
  <cp:lastPrinted>2023-09-08T09:14:00Z</cp:lastPrinted>
  <dcterms:created xsi:type="dcterms:W3CDTF">2020-08-28T08:44:00Z</dcterms:created>
  <dcterms:modified xsi:type="dcterms:W3CDTF">2025-07-03T14:54:35Z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  <property fmtid="{D5CDD505-2E9C-101B-9397-08002B2CF9AE}" pid="9" name="ICV">
    <vt:lpwstr>6D963FEE15314AF0A42E4F9569E8D5EA_13</vt:lpwstr>
  </property>
  <property fmtid="{D5CDD505-2E9C-101B-9397-08002B2CF9AE}" pid="10" name="KSOProductBuildVer">
    <vt:lpwstr>2052-12.1.0.21541</vt:lpwstr>
  </property>
</Properties>
</file>